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9" r:id="rId2"/>
    <p:sldId id="266" r:id="rId3"/>
    <p:sldId id="267" r:id="rId4"/>
    <p:sldId id="268" r:id="rId5"/>
    <p:sldId id="256" r:id="rId6"/>
    <p:sldId id="260" r:id="rId7"/>
    <p:sldId id="261" r:id="rId8"/>
    <p:sldId id="262" r:id="rId9"/>
    <p:sldId id="257" r:id="rId10"/>
    <p:sldId id="263" r:id="rId11"/>
    <p:sldId id="264" r:id="rId12"/>
    <p:sldId id="258" r:id="rId13"/>
    <p:sldId id="259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28" autoAdjust="0"/>
  </p:normalViewPr>
  <p:slideViewPr>
    <p:cSldViewPr>
      <p:cViewPr>
        <p:scale>
          <a:sx n="107" d="100"/>
          <a:sy n="107" d="100"/>
        </p:scale>
        <p:origin x="-942" y="13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29478954019636"/>
          <c:y val="3.9185000771962325E-2"/>
          <c:w val="0.76892181880042765"/>
          <c:h val="0.713245908599660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65-84</c:v>
                </c:pt>
              </c:strCache>
            </c:strRef>
          </c:tx>
          <c:invertIfNegative val="0"/>
          <c:cat>
            <c:strRef>
              <c:f>Sheet1!$A$2:$A$12</c:f>
              <c:strCache>
                <c:ptCount val="11"/>
                <c:pt idx="0">
                  <c:v>Clinton OH</c:v>
                </c:pt>
                <c:pt idx="1">
                  <c:v>Warren OH</c:v>
                </c:pt>
                <c:pt idx="2">
                  <c:v>Clermont OH</c:v>
                </c:pt>
                <c:pt idx="3">
                  <c:v>Butler OH</c:v>
                </c:pt>
                <c:pt idx="4">
                  <c:v>Hamilton OH</c:v>
                </c:pt>
                <c:pt idx="5">
                  <c:v>Grant KY</c:v>
                </c:pt>
                <c:pt idx="6">
                  <c:v>Boone KY</c:v>
                </c:pt>
                <c:pt idx="7">
                  <c:v>Campbell KY</c:v>
                </c:pt>
                <c:pt idx="8">
                  <c:v>Kenton KY</c:v>
                </c:pt>
                <c:pt idx="9">
                  <c:v>Ripley IN</c:v>
                </c:pt>
                <c:pt idx="10">
                  <c:v>Dearborn IN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5111</c:v>
                </c:pt>
                <c:pt idx="1">
                  <c:v>20344</c:v>
                </c:pt>
                <c:pt idx="2">
                  <c:v>20723</c:v>
                </c:pt>
                <c:pt idx="3">
                  <c:v>37346</c:v>
                </c:pt>
                <c:pt idx="4">
                  <c:v>90027</c:v>
                </c:pt>
                <c:pt idx="5">
                  <c:v>1891</c:v>
                </c:pt>
                <c:pt idx="6">
                  <c:v>6295</c:v>
                </c:pt>
                <c:pt idx="7">
                  <c:v>9919</c:v>
                </c:pt>
                <c:pt idx="8">
                  <c:v>14896</c:v>
                </c:pt>
                <c:pt idx="9">
                  <c:v>3634</c:v>
                </c:pt>
                <c:pt idx="10">
                  <c:v>5837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85+</c:v>
                </c:pt>
              </c:strCache>
            </c:strRef>
          </c:tx>
          <c:invertIfNegative val="0"/>
          <c:cat>
            <c:strRef>
              <c:f>Sheet1!$A$2:$A$12</c:f>
              <c:strCache>
                <c:ptCount val="11"/>
                <c:pt idx="0">
                  <c:v>Clinton OH</c:v>
                </c:pt>
                <c:pt idx="1">
                  <c:v>Warren OH</c:v>
                </c:pt>
                <c:pt idx="2">
                  <c:v>Clermont OH</c:v>
                </c:pt>
                <c:pt idx="3">
                  <c:v>Butler OH</c:v>
                </c:pt>
                <c:pt idx="4">
                  <c:v>Hamilton OH</c:v>
                </c:pt>
                <c:pt idx="5">
                  <c:v>Grant KY</c:v>
                </c:pt>
                <c:pt idx="6">
                  <c:v>Boone KY</c:v>
                </c:pt>
                <c:pt idx="7">
                  <c:v>Campbell KY</c:v>
                </c:pt>
                <c:pt idx="8">
                  <c:v>Kenton KY</c:v>
                </c:pt>
                <c:pt idx="9">
                  <c:v>Ripley IN</c:v>
                </c:pt>
                <c:pt idx="10">
                  <c:v>Dearborn IN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573</c:v>
                </c:pt>
                <c:pt idx="1">
                  <c:v>2592</c:v>
                </c:pt>
                <c:pt idx="2">
                  <c:v>2521</c:v>
                </c:pt>
                <c:pt idx="3">
                  <c:v>5138</c:v>
                </c:pt>
                <c:pt idx="4">
                  <c:v>16836</c:v>
                </c:pt>
                <c:pt idx="5">
                  <c:v>246</c:v>
                </c:pt>
                <c:pt idx="6">
                  <c:v>646</c:v>
                </c:pt>
                <c:pt idx="7">
                  <c:v>1246</c:v>
                </c:pt>
                <c:pt idx="8">
                  <c:v>1873</c:v>
                </c:pt>
                <c:pt idx="9">
                  <c:v>647</c:v>
                </c:pt>
                <c:pt idx="10">
                  <c:v>730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939136"/>
        <c:axId val="44940672"/>
      </c:barChart>
      <c:catAx>
        <c:axId val="44939136"/>
        <c:scaling>
          <c:orientation val="minMax"/>
        </c:scaling>
        <c:delete val="0"/>
        <c:axPos val="b"/>
        <c:majorTickMark val="out"/>
        <c:minorTickMark val="none"/>
        <c:tickLblPos val="nextTo"/>
        <c:crossAx val="44940672"/>
        <c:crosses val="autoZero"/>
        <c:auto val="1"/>
        <c:lblAlgn val="ctr"/>
        <c:lblOffset val="100"/>
        <c:noMultiLvlLbl val="0"/>
      </c:catAx>
      <c:valAx>
        <c:axId val="44940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9391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Moderate</c:v>
                </c:pt>
              </c:strCache>
            </c:strRef>
          </c:tx>
          <c:cat>
            <c:numRef>
              <c:f>Sheet1!$A$2:$A$4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</c:numCache>
            </c:numRef>
          </c:cat>
          <c:val>
            <c:numRef>
              <c:f>Sheet1!$B$2:$B$4</c:f>
              <c:numCache>
                <c:formatCode>#,##0</c:formatCode>
                <c:ptCount val="3"/>
                <c:pt idx="0">
                  <c:v>20085</c:v>
                </c:pt>
                <c:pt idx="1">
                  <c:v>22918</c:v>
                </c:pt>
                <c:pt idx="2">
                  <c:v>27610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Severe</c:v>
                </c:pt>
              </c:strCache>
            </c:strRef>
          </c:tx>
          <c:cat>
            <c:numRef>
              <c:f>Sheet1!$A$2:$A$4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</c:numCache>
            </c:numRef>
          </c:cat>
          <c:val>
            <c:numRef>
              <c:f>Sheet1!$C$2:$C$4</c:f>
              <c:numCache>
                <c:formatCode>#,##0</c:formatCode>
                <c:ptCount val="3"/>
                <c:pt idx="0">
                  <c:v>12012</c:v>
                </c:pt>
                <c:pt idx="1">
                  <c:v>13071</c:v>
                </c:pt>
                <c:pt idx="2">
                  <c:v>15450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</c:numCache>
            </c:numRef>
          </c:cat>
          <c:val>
            <c:numRef>
              <c:f>Sheet1!$D$2:$D$4</c:f>
              <c:numCache>
                <c:formatCode>#,##0</c:formatCode>
                <c:ptCount val="3"/>
                <c:pt idx="0">
                  <c:v>32097</c:v>
                </c:pt>
                <c:pt idx="1">
                  <c:v>35989</c:v>
                </c:pt>
                <c:pt idx="2">
                  <c:v>43060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438848"/>
        <c:axId val="45440384"/>
      </c:lineChart>
      <c:catAx>
        <c:axId val="45438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5440384"/>
        <c:crosses val="autoZero"/>
        <c:auto val="1"/>
        <c:lblAlgn val="ctr"/>
        <c:lblOffset val="100"/>
        <c:noMultiLvlLbl val="0"/>
      </c:catAx>
      <c:valAx>
        <c:axId val="4544038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5438848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Beds</c:v>
                </c:pt>
              </c:strCache>
            </c:strRef>
          </c:tx>
          <c:invertIfNegative val="0"/>
          <c:cat>
            <c:strRef>
              <c:f>Sheet1!$A$2:$A$12</c:f>
              <c:strCache>
                <c:ptCount val="11"/>
                <c:pt idx="0">
                  <c:v>Boone KY</c:v>
                </c:pt>
                <c:pt idx="1">
                  <c:v>Campbell KY</c:v>
                </c:pt>
                <c:pt idx="2">
                  <c:v>Kenton KY</c:v>
                </c:pt>
                <c:pt idx="3">
                  <c:v>Grant KY</c:v>
                </c:pt>
                <c:pt idx="4">
                  <c:v>Clermont OH</c:v>
                </c:pt>
                <c:pt idx="5">
                  <c:v>Clinton OH</c:v>
                </c:pt>
                <c:pt idx="6">
                  <c:v>Butler OH</c:v>
                </c:pt>
                <c:pt idx="7">
                  <c:v>Dearborn, IN</c:v>
                </c:pt>
                <c:pt idx="8">
                  <c:v>Warren OH</c:v>
                </c:pt>
                <c:pt idx="9">
                  <c:v>Hamilton OH</c:v>
                </c:pt>
                <c:pt idx="10">
                  <c:v>Ripley IN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25</c:v>
                </c:pt>
                <c:pt idx="1">
                  <c:v>34</c:v>
                </c:pt>
                <c:pt idx="2">
                  <c:v>42</c:v>
                </c:pt>
                <c:pt idx="3">
                  <c:v>45</c:v>
                </c:pt>
                <c:pt idx="4">
                  <c:v>48</c:v>
                </c:pt>
                <c:pt idx="5">
                  <c:v>50</c:v>
                </c:pt>
                <c:pt idx="6">
                  <c:v>54</c:v>
                </c:pt>
                <c:pt idx="7">
                  <c:v>59</c:v>
                </c:pt>
                <c:pt idx="8">
                  <c:v>63</c:v>
                </c:pt>
                <c:pt idx="9">
                  <c:v>71</c:v>
                </c:pt>
                <c:pt idx="10">
                  <c:v>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925888"/>
        <c:axId val="45927424"/>
      </c:barChart>
      <c:catAx>
        <c:axId val="45925888"/>
        <c:scaling>
          <c:orientation val="minMax"/>
        </c:scaling>
        <c:delete val="0"/>
        <c:axPos val="b"/>
        <c:majorTickMark val="out"/>
        <c:minorTickMark val="none"/>
        <c:tickLblPos val="nextTo"/>
        <c:crossAx val="45927424"/>
        <c:crosses val="autoZero"/>
        <c:auto val="1"/>
        <c:lblAlgn val="ctr"/>
        <c:lblOffset val="100"/>
        <c:noMultiLvlLbl val="0"/>
      </c:catAx>
      <c:valAx>
        <c:axId val="45927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9258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NF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Clinton</c:v>
                </c:pt>
                <c:pt idx="1">
                  <c:v>Clermont</c:v>
                </c:pt>
                <c:pt idx="2">
                  <c:v>Warren</c:v>
                </c:pt>
                <c:pt idx="3">
                  <c:v>Butler</c:v>
                </c:pt>
                <c:pt idx="4">
                  <c:v>Hamilton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482</c:v>
                </c:pt>
                <c:pt idx="1">
                  <c:v>1493</c:v>
                </c:pt>
                <c:pt idx="2">
                  <c:v>2436</c:v>
                </c:pt>
                <c:pt idx="3">
                  <c:v>8625</c:v>
                </c:pt>
                <c:pt idx="4">
                  <c:v>13270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RCF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Clinton</c:v>
                </c:pt>
                <c:pt idx="1">
                  <c:v>Clermont</c:v>
                </c:pt>
                <c:pt idx="2">
                  <c:v>Warren</c:v>
                </c:pt>
                <c:pt idx="3">
                  <c:v>Butler</c:v>
                </c:pt>
                <c:pt idx="4">
                  <c:v>Hamilton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20</c:v>
                </c:pt>
                <c:pt idx="1">
                  <c:v>28</c:v>
                </c:pt>
                <c:pt idx="2">
                  <c:v>210</c:v>
                </c:pt>
                <c:pt idx="3">
                  <c:v>460</c:v>
                </c:pt>
                <c:pt idx="4">
                  <c:v>1267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976192"/>
        <c:axId val="45977984"/>
      </c:barChart>
      <c:catAx>
        <c:axId val="45976192"/>
        <c:scaling>
          <c:orientation val="minMax"/>
        </c:scaling>
        <c:delete val="0"/>
        <c:axPos val="b"/>
        <c:majorTickMark val="out"/>
        <c:minorTickMark val="none"/>
        <c:tickLblPos val="nextTo"/>
        <c:crossAx val="45977984"/>
        <c:crosses val="autoZero"/>
        <c:auto val="1"/>
        <c:lblAlgn val="ctr"/>
        <c:lblOffset val="100"/>
        <c:noMultiLvlLbl val="0"/>
      </c:catAx>
      <c:valAx>
        <c:axId val="45977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9761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per bed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Clinton</c:v>
                </c:pt>
                <c:pt idx="1">
                  <c:v>Clermont</c:v>
                </c:pt>
                <c:pt idx="2">
                  <c:v>Warren</c:v>
                </c:pt>
                <c:pt idx="3">
                  <c:v>Butler</c:v>
                </c:pt>
                <c:pt idx="4">
                  <c:v>Hamilton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1.8</c:v>
                </c:pt>
                <c:pt idx="1">
                  <c:v>1.6</c:v>
                </c:pt>
                <c:pt idx="2">
                  <c:v>1.6</c:v>
                </c:pt>
                <c:pt idx="3">
                  <c:v>2.6</c:v>
                </c:pt>
                <c:pt idx="4">
                  <c:v>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559424"/>
        <c:axId val="47560960"/>
      </c:barChart>
      <c:catAx>
        <c:axId val="47559424"/>
        <c:scaling>
          <c:orientation val="minMax"/>
        </c:scaling>
        <c:delete val="0"/>
        <c:axPos val="b"/>
        <c:majorTickMark val="out"/>
        <c:minorTickMark val="none"/>
        <c:tickLblPos val="nextTo"/>
        <c:crossAx val="47560960"/>
        <c:crosses val="autoZero"/>
        <c:auto val="1"/>
        <c:lblAlgn val="ctr"/>
        <c:lblOffset val="100"/>
        <c:noMultiLvlLbl val="0"/>
      </c:catAx>
      <c:valAx>
        <c:axId val="47560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5594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D61A7-9B8E-428F-9924-60D36DFE5BBC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D325E-E23D-47B4-B206-CACDBAFE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4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Statewide </a:t>
            </a:r>
            <a:r>
              <a:rPr lang="en-US" dirty="0" err="1" smtClean="0"/>
              <a:t>avg</a:t>
            </a:r>
            <a:r>
              <a:rPr lang="en-US" dirty="0" smtClean="0"/>
              <a:t> based on 700+</a:t>
            </a:r>
            <a:r>
              <a:rPr lang="en-US" baseline="0" dirty="0" smtClean="0"/>
              <a:t> respondents—247.  Hamilton county 185, Butler 247—excluding one facility with over 2,000 admissions.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325E-E23D-47B4-B206-CACDBAFE39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62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4.6% of RCF</a:t>
            </a:r>
            <a:r>
              <a:rPr lang="en-US" baseline="0" dirty="0" smtClean="0"/>
              <a:t> residents statewide are under age 65.  RCF Hamilton co. census is 2204 (from VR data).  </a:t>
            </a:r>
          </a:p>
          <a:p>
            <a:r>
              <a:rPr lang="en-US" baseline="0" dirty="0" smtClean="0"/>
              <a:t>14,702 is 46% of 32,097.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325E-E23D-47B4-B206-CACDBAFE39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74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7" descr="red plaid mut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289764"/>
            <a:ext cx="9178925" cy="127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FSC_186K_S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10" y="4648916"/>
            <a:ext cx="3581401" cy="1352815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>
            <a:off x="1136660" y="1349988"/>
            <a:ext cx="6772275" cy="0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136650" y="1342055"/>
            <a:ext cx="0" cy="224171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136650" y="1566226"/>
            <a:ext cx="0" cy="626729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136650" y="2186605"/>
            <a:ext cx="146050" cy="111125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1136650" y="2288205"/>
            <a:ext cx="146050" cy="136525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135063" y="2424727"/>
            <a:ext cx="0" cy="806450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1096963" y="3231175"/>
            <a:ext cx="76200" cy="76200"/>
          </a:xfrm>
          <a:prstGeom prst="ellipse">
            <a:avLst/>
          </a:prstGeom>
          <a:solidFill>
            <a:schemeClr val="accent6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8080"/>
              </a:solidFill>
              <a:latin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2146" y="512133"/>
            <a:ext cx="8499708" cy="10710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Use this for titles: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978954"/>
            <a:ext cx="6400800" cy="1411900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that have a short beginning clause w/ colon followed by longer explanatory clause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642784"/>
            <a:ext cx="6400800" cy="711200"/>
          </a:xfrm>
        </p:spPr>
        <p:txBody>
          <a:bodyPr/>
          <a:lstStyle>
            <a:lvl1pPr marL="0" indent="0" algn="ctr">
              <a:buNone/>
              <a:defRPr sz="16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AUTHORS 1, 2, 3…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46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17187"/>
            <a:ext cx="4040188" cy="641349"/>
          </a:xfrm>
        </p:spPr>
        <p:txBody>
          <a:bodyPr anchor="b"/>
          <a:lstStyle>
            <a:lvl1pPr marL="0" indent="0">
              <a:buNone/>
              <a:defRPr sz="1800" b="1" i="1">
                <a:latin typeface="Georgia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61528"/>
            <a:ext cx="4040188" cy="366410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617187"/>
            <a:ext cx="4041775" cy="641349"/>
          </a:xfrm>
        </p:spPr>
        <p:txBody>
          <a:bodyPr anchor="b"/>
          <a:lstStyle>
            <a:lvl1pPr marL="0" indent="0">
              <a:buNone/>
              <a:defRPr sz="1800" b="1" i="1">
                <a:latin typeface="Georgia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461528"/>
            <a:ext cx="4041775" cy="366410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8" descr="M logo 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5993977"/>
            <a:ext cx="1101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469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8" descr="M logo 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5993977"/>
            <a:ext cx="1101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594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3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8" descr="M logo 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5993977"/>
            <a:ext cx="1101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135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26632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93900"/>
            <a:ext cx="5486400" cy="4000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651000" y="429847"/>
            <a:ext cx="5783385" cy="4480819"/>
          </a:xfrm>
          <a:prstGeom prst="rect">
            <a:avLst/>
          </a:prstGeom>
          <a:noFill/>
          <a:ln w="127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 descr="M logo 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5993977"/>
            <a:ext cx="1101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818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58F4E6-310F-44CD-A1B8-29980D0F4F2A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DCAFD4-A799-481E-BC6B-F9E2963D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4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15D59-1929-440D-B9C2-C55D07223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3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red plaid mut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4748"/>
            <a:ext cx="9178925" cy="220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2146" y="512133"/>
            <a:ext cx="8499708" cy="19585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sz="36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Use This for Titles that Have Longer Title Clause first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776774"/>
            <a:ext cx="6400800" cy="79637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Followed by a shorter explanatory clause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790951"/>
            <a:ext cx="6400800" cy="645583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 smtClean="0"/>
              <a:t>AUTHORS 1, 2, 3…</a:t>
            </a:r>
            <a:endParaRPr lang="en-US" dirty="0"/>
          </a:p>
        </p:txBody>
      </p:sp>
      <p:pic>
        <p:nvPicPr>
          <p:cNvPr id="27" name="Picture 26" descr="FSC_186K_S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10" y="4555513"/>
            <a:ext cx="3581401" cy="1352815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1130271" y="2339976"/>
            <a:ext cx="6772275" cy="0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136650" y="2595075"/>
            <a:ext cx="0" cy="626729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136650" y="3215454"/>
            <a:ext cx="146050" cy="111125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136650" y="3317054"/>
            <a:ext cx="146050" cy="136525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135063" y="3453576"/>
            <a:ext cx="0" cy="806450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096963" y="4260024"/>
            <a:ext cx="76200" cy="76200"/>
          </a:xfrm>
          <a:prstGeom prst="ellipse">
            <a:avLst/>
          </a:prstGeom>
          <a:solidFill>
            <a:schemeClr val="accent6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8080"/>
              </a:solidFill>
              <a:latin typeface="Helvetica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1136650" y="2332182"/>
            <a:ext cx="10" cy="279185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933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red plaid mut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5891"/>
            <a:ext cx="9178925" cy="283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2146" y="802409"/>
            <a:ext cx="8499708" cy="25226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sz="36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Use this for extremely long titles that that are not broken into clauses with colons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182688" y="3534834"/>
            <a:ext cx="6964362" cy="810684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 smtClean="0"/>
              <a:t>AUTHORS 1, 2, 3…</a:t>
            </a:r>
            <a:endParaRPr lang="en-US" dirty="0"/>
          </a:p>
        </p:txBody>
      </p:sp>
      <p:pic>
        <p:nvPicPr>
          <p:cNvPr id="6" name="Picture 5" descr="FSC_186K_S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10" y="4555513"/>
            <a:ext cx="3581401" cy="135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83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Lis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56971" y="1671744"/>
            <a:ext cx="3848689" cy="432223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1" descr="red plaid mut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6351"/>
            <a:ext cx="9178925" cy="144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754064" y="1142577"/>
            <a:ext cx="7483475" cy="0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54063" y="1131994"/>
            <a:ext cx="0" cy="306917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54063" y="1438912"/>
            <a:ext cx="0" cy="1985433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54063" y="3415878"/>
            <a:ext cx="146050" cy="148167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54063" y="3551345"/>
            <a:ext cx="146050" cy="182033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2" idx="0"/>
          </p:cNvCxnSpPr>
          <p:nvPr/>
        </p:nvCxnSpPr>
        <p:spPr>
          <a:xfrm>
            <a:off x="754063" y="3733377"/>
            <a:ext cx="0" cy="2159000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15963" y="5892377"/>
            <a:ext cx="76200" cy="101600"/>
          </a:xfrm>
          <a:prstGeom prst="ellipse">
            <a:avLst/>
          </a:prstGeom>
          <a:solidFill>
            <a:schemeClr val="accent6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8080"/>
              </a:solidFill>
              <a:latin typeface="Helvetica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40080" y="112607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0" y="6529918"/>
            <a:ext cx="9144000" cy="103716"/>
            <a:chOff x="0" y="4820605"/>
            <a:chExt cx="9144000" cy="7761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4898215"/>
              <a:ext cx="9144000" cy="0"/>
            </a:xfrm>
            <a:prstGeom prst="line">
              <a:avLst/>
            </a:prstGeom>
            <a:ln w="57150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4820605"/>
              <a:ext cx="9144000" cy="0"/>
            </a:xfrm>
            <a:prstGeom prst="line">
              <a:avLst/>
            </a:prstGeom>
            <a:ln w="19050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5156200" y="1731433"/>
            <a:ext cx="3513138" cy="3693584"/>
          </a:xfrm>
          <a:prstGeom prst="rect">
            <a:avLst/>
          </a:prstGeom>
          <a:noFill/>
          <a:ln w="952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Helvetica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235576" y="1841501"/>
            <a:ext cx="3357563" cy="34692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11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56970" y="1671744"/>
            <a:ext cx="5138738" cy="3505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1" descr="red plaid mut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6351"/>
            <a:ext cx="9178925" cy="144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754064" y="1142577"/>
            <a:ext cx="7483475" cy="0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54063" y="1131994"/>
            <a:ext cx="0" cy="306917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54063" y="1438912"/>
            <a:ext cx="0" cy="1985433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54063" y="3415878"/>
            <a:ext cx="146050" cy="148167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54063" y="3551345"/>
            <a:ext cx="146050" cy="182033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2" idx="0"/>
          </p:cNvCxnSpPr>
          <p:nvPr/>
        </p:nvCxnSpPr>
        <p:spPr>
          <a:xfrm>
            <a:off x="754063" y="3733377"/>
            <a:ext cx="0" cy="2159000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15963" y="5892377"/>
            <a:ext cx="76200" cy="101600"/>
          </a:xfrm>
          <a:prstGeom prst="ellipse">
            <a:avLst/>
          </a:prstGeom>
          <a:solidFill>
            <a:schemeClr val="accent6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8080"/>
              </a:solidFill>
              <a:latin typeface="Helvetica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40080" y="112607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6" name="Picture 8" descr="M logo 1.pd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5993977"/>
            <a:ext cx="1101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0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 i="1">
                <a:solidFill>
                  <a:schemeClr val="accent2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398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58801" y="294218"/>
            <a:ext cx="8069263" cy="5111749"/>
          </a:xfrm>
          <a:prstGeom prst="rect">
            <a:avLst/>
          </a:prstGeom>
          <a:noFill/>
          <a:ln w="127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Helvetica"/>
            </a:endParaRPr>
          </a:p>
        </p:txBody>
      </p:sp>
      <p:pic>
        <p:nvPicPr>
          <p:cNvPr id="11" name="Picture 8" descr="M logo 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9" y="5981701"/>
            <a:ext cx="1101725" cy="54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73895" y="452969"/>
            <a:ext cx="7839075" cy="479424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5386918"/>
            <a:ext cx="8229600" cy="594783"/>
          </a:xfrm>
        </p:spPr>
        <p:txBody>
          <a:bodyPr/>
          <a:lstStyle>
            <a:lvl1pPr>
              <a:defRPr sz="1600" b="1" i="1">
                <a:solidFill>
                  <a:schemeClr val="accent2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264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ed plaid mut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9957"/>
            <a:ext cx="9178925" cy="119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66183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4000" b="1" i="1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martArt Placeholder 4"/>
          <p:cNvSpPr>
            <a:spLocks noGrp="1"/>
          </p:cNvSpPr>
          <p:nvPr>
            <p:ph type="dgm" sz="quarter" idx="10"/>
          </p:nvPr>
        </p:nvSpPr>
        <p:spPr>
          <a:xfrm>
            <a:off x="457200" y="1809752"/>
            <a:ext cx="8229600" cy="4118839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US"/>
          </a:p>
        </p:txBody>
      </p:sp>
      <p:pic>
        <p:nvPicPr>
          <p:cNvPr id="6" name="Picture 8" descr="M logo 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5993977"/>
            <a:ext cx="1101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058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8" descr="M logo 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5993977"/>
            <a:ext cx="1101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54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0" y="6484939"/>
            <a:ext cx="9144000" cy="77787"/>
            <a:chOff x="0" y="4820605"/>
            <a:chExt cx="9144000" cy="7761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4898215"/>
              <a:ext cx="9144000" cy="0"/>
            </a:xfrm>
            <a:prstGeom prst="line">
              <a:avLst/>
            </a:prstGeom>
            <a:ln w="57150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4820605"/>
              <a:ext cx="9144000" cy="0"/>
            </a:xfrm>
            <a:prstGeom prst="line">
              <a:avLst/>
            </a:prstGeom>
            <a:ln w="19050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b="1" i="1" kern="1200">
          <a:solidFill>
            <a:schemeClr val="accent2"/>
          </a:solidFill>
          <a:latin typeface="Georgia"/>
          <a:ea typeface="ＭＳ Ｐゴシック" charset="0"/>
          <a:cs typeface="Georgia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a.medicare.gov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146" y="228600"/>
            <a:ext cx="8440854" cy="1354621"/>
          </a:xfrm>
        </p:spPr>
        <p:txBody>
          <a:bodyPr/>
          <a:lstStyle/>
          <a:p>
            <a:r>
              <a:rPr lang="en-US" sz="3200" smtClean="0"/>
              <a:t>Frail </a:t>
            </a:r>
            <a:r>
              <a:rPr lang="en-US" sz="3200" dirty="0" smtClean="0"/>
              <a:t>Elders in the Cincinnati Region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Data Examples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71600" y="3657600"/>
            <a:ext cx="6400800" cy="711200"/>
          </a:xfrm>
        </p:spPr>
        <p:txBody>
          <a:bodyPr/>
          <a:lstStyle/>
          <a:p>
            <a:r>
              <a:rPr lang="en-US" dirty="0" smtClean="0"/>
              <a:t>Bob Applebaum</a:t>
            </a:r>
          </a:p>
          <a:p>
            <a:r>
              <a:rPr lang="en-US" dirty="0" smtClean="0"/>
              <a:t>Jane Straker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834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776" y="1600200"/>
            <a:ext cx="6314447" cy="45259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1371600"/>
          </a:xfrm>
        </p:spPr>
        <p:txBody>
          <a:bodyPr/>
          <a:lstStyle/>
          <a:p>
            <a:r>
              <a:rPr lang="en-US" dirty="0" smtClean="0"/>
              <a:t>Number of Certified Ohio Nursing Homes </a:t>
            </a:r>
            <a:r>
              <a:rPr lang="en-US" sz="2500" dirty="0" smtClean="0"/>
              <a:t>www.data.medicare.gov</a:t>
            </a:r>
            <a:endParaRPr lang="en-US" sz="2500" dirty="0"/>
          </a:p>
        </p:txBody>
      </p:sp>
      <p:pic>
        <p:nvPicPr>
          <p:cNvPr id="5" name="Picture 8" descr="M logo 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32196"/>
            <a:ext cx="1402199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83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30" y="1600200"/>
            <a:ext cx="7445939" cy="45259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Certified Nursing Homes by Location </a:t>
            </a:r>
            <a:r>
              <a:rPr lang="en-US" sz="2500" dirty="0" smtClean="0">
                <a:hlinkClick r:id="rId3"/>
              </a:rPr>
              <a:t>www.data.Medicare.gov</a:t>
            </a:r>
            <a:r>
              <a:rPr lang="en-US" sz="2500" dirty="0" smtClean="0"/>
              <a:t/>
            </a:r>
            <a:br>
              <a:rPr lang="en-US" sz="2500" dirty="0" smtClean="0"/>
            </a:b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36998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231375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 and RCF OH admissions—2011   </a:t>
            </a:r>
            <a:r>
              <a:rPr lang="en-US" sz="2500" dirty="0" smtClean="0"/>
              <a:t>total 28,291</a:t>
            </a:r>
            <a:endParaRPr lang="en-US" sz="2500" dirty="0"/>
          </a:p>
        </p:txBody>
      </p:sp>
      <p:pic>
        <p:nvPicPr>
          <p:cNvPr id="5" name="Picture 8" descr="M logo 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820621"/>
            <a:ext cx="1402199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69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31229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 Admissions per  OH NF Bed</a:t>
            </a:r>
            <a:endParaRPr lang="en-US" dirty="0"/>
          </a:p>
        </p:txBody>
      </p:sp>
      <p:pic>
        <p:nvPicPr>
          <p:cNvPr id="5" name="Picture 8" descr="M logo 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901644"/>
            <a:ext cx="1402199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81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9610826"/>
              </p:ext>
            </p:extLst>
          </p:nvPr>
        </p:nvGraphicFramePr>
        <p:xfrm>
          <a:off x="457200" y="16002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Service Setting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5489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Nursing Home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2102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RCF (210 in AL waiver)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PASSPORT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4994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ESP (Hamilton</a:t>
                      </a:r>
                      <a:r>
                        <a:rPr lang="en-US" baseline="0" dirty="0" smtClean="0"/>
                        <a:t> Co. Levy)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u="heavy" baseline="0" dirty="0" smtClean="0"/>
                        <a:t>594</a:t>
                      </a:r>
                      <a:endParaRPr lang="en-US" u="heavy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14,702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32,097 with</a:t>
                      </a:r>
                      <a:r>
                        <a:rPr lang="en-US" baseline="0" dirty="0" smtClean="0"/>
                        <a:t> moderate or severe disability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65+ System Use in Hamilton County</a:t>
            </a:r>
            <a:endParaRPr lang="en-US" dirty="0"/>
          </a:p>
        </p:txBody>
      </p:sp>
      <p:pic>
        <p:nvPicPr>
          <p:cNvPr id="6" name="Picture 8" descr="M logo 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878494"/>
            <a:ext cx="1402199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25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h3.googleusercontent.com/-DQTrSzh2oDY/T-hujaXwZRI/AAAAAAAABos/J3aUlB-gBq0/s722/thematic_map2010_ver2010_F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53149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53721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https://lh4.googleusercontent.com/-PMoCqRgx4iQ/T8TbTxdTG7I/AAAAAAAAALs/WbOpa9ehqgE/s722/thematic_map2040_ver2010_F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4102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110186"/>
              </p:ext>
            </p:extLst>
          </p:nvPr>
        </p:nvGraphicFramePr>
        <p:xfrm>
          <a:off x="609600" y="1143000"/>
          <a:ext cx="8229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799"/>
          </a:xfrm>
        </p:spPr>
        <p:txBody>
          <a:bodyPr/>
          <a:lstStyle/>
          <a:p>
            <a:r>
              <a:rPr lang="en-US" dirty="0" smtClean="0"/>
              <a:t>65-84 and 85+ </a:t>
            </a:r>
            <a:br>
              <a:rPr lang="en-US" dirty="0" smtClean="0"/>
            </a:br>
            <a:r>
              <a:rPr lang="en-US" dirty="0" smtClean="0"/>
              <a:t>Population 2010</a:t>
            </a:r>
            <a:endParaRPr lang="en-US" dirty="0"/>
          </a:p>
        </p:txBody>
      </p:sp>
      <p:pic>
        <p:nvPicPr>
          <p:cNvPr id="5" name="Picture 8" descr="M logo 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867401"/>
            <a:ext cx="1402199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41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907651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Hamilton Co. Disability Projections  65+ 2010-2030</a:t>
            </a:r>
            <a:endParaRPr lang="en-US" dirty="0"/>
          </a:p>
        </p:txBody>
      </p:sp>
      <p:pic>
        <p:nvPicPr>
          <p:cNvPr id="5" name="Picture 8" descr="M logo 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850039"/>
            <a:ext cx="1402199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60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7086600" cy="5105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5167"/>
            <a:ext cx="7620000" cy="563033"/>
          </a:xfrm>
        </p:spPr>
        <p:txBody>
          <a:bodyPr/>
          <a:lstStyle/>
          <a:p>
            <a:r>
              <a:rPr lang="en-US" dirty="0" smtClean="0"/>
              <a:t>Hamilton Co. ESP</a:t>
            </a:r>
            <a:endParaRPr lang="en-US" dirty="0"/>
          </a:p>
        </p:txBody>
      </p:sp>
      <p:pic>
        <p:nvPicPr>
          <p:cNvPr id="5" name="Picture 8" descr="M logo 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67401"/>
            <a:ext cx="1402199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02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09030"/>
            <a:ext cx="7239000" cy="561557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82033"/>
          </a:xfrm>
        </p:spPr>
        <p:txBody>
          <a:bodyPr/>
          <a:lstStyle/>
          <a:p>
            <a:r>
              <a:rPr lang="en-US" dirty="0" smtClean="0"/>
              <a:t>Hamilton Co. ESP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2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6367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Nursing Home Beds </a:t>
            </a:r>
            <a:r>
              <a:rPr lang="en-US" sz="2500" dirty="0" smtClean="0"/>
              <a:t>(per 1000 65+)</a:t>
            </a:r>
            <a:endParaRPr lang="en-US" sz="2500" dirty="0"/>
          </a:p>
        </p:txBody>
      </p:sp>
      <p:pic>
        <p:nvPicPr>
          <p:cNvPr id="5" name="Picture 8" descr="M logo 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867401"/>
            <a:ext cx="1402199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7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ll-Screen-Scripps-Template_Power-Point_09-2012">
  <a:themeElements>
    <a:clrScheme name="Custom 1">
      <a:dk1>
        <a:srgbClr val="006971"/>
      </a:dk1>
      <a:lt1>
        <a:sysClr val="window" lastClr="FFFFFF"/>
      </a:lt1>
      <a:dk2>
        <a:srgbClr val="9F0927"/>
      </a:dk2>
      <a:lt2>
        <a:srgbClr val="FFFEEF"/>
      </a:lt2>
      <a:accent1>
        <a:srgbClr val="006971"/>
      </a:accent1>
      <a:accent2>
        <a:srgbClr val="BE0A2A"/>
      </a:accent2>
      <a:accent3>
        <a:srgbClr val="F0CC3F"/>
      </a:accent3>
      <a:accent4>
        <a:srgbClr val="A7C784"/>
      </a:accent4>
      <a:accent5>
        <a:srgbClr val="D84725"/>
      </a:accent5>
      <a:accent6>
        <a:srgbClr val="00808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Full-Screen-Scripps-Template_Power-Point_09-2012</Template>
  <TotalTime>683</TotalTime>
  <Words>163</Words>
  <Application>Microsoft Office PowerPoint</Application>
  <PresentationFormat>On-screen Show (4:3)</PresentationFormat>
  <Paragraphs>35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Full-Screen-Scripps-Template_Power-Point_09-2012</vt:lpstr>
      <vt:lpstr>Frail Elders in the Cincinnati Region</vt:lpstr>
      <vt:lpstr>PowerPoint Presentation</vt:lpstr>
      <vt:lpstr>PowerPoint Presentation</vt:lpstr>
      <vt:lpstr>PowerPoint Presentation</vt:lpstr>
      <vt:lpstr>65-84 and 85+  Population 2010</vt:lpstr>
      <vt:lpstr>Hamilton Co. Disability Projections  65+ 2010-2030</vt:lpstr>
      <vt:lpstr>Hamilton Co. ESP</vt:lpstr>
      <vt:lpstr>Hamilton Co. ESP</vt:lpstr>
      <vt:lpstr>Nursing Home Beds (per 1000 65+)</vt:lpstr>
      <vt:lpstr>Number of Certified Ohio Nursing Homes www.data.medicare.gov</vt:lpstr>
      <vt:lpstr>Certified Nursing Homes by Location www.data.Medicare.gov </vt:lpstr>
      <vt:lpstr>NF and RCF OH admissions—2011   total 28,291</vt:lpstr>
      <vt:lpstr>2011 Admissions per  OH NF Bed</vt:lpstr>
      <vt:lpstr>65+ System Use in Hamilton County</vt:lpstr>
    </vt:vector>
  </TitlesOfParts>
  <Company>Miami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Straker, Jane Karnes</dc:creator>
  <cp:lastModifiedBy>jlynn</cp:lastModifiedBy>
  <cp:revision>33</cp:revision>
  <dcterms:created xsi:type="dcterms:W3CDTF">2013-05-09T15:28:16Z</dcterms:created>
  <dcterms:modified xsi:type="dcterms:W3CDTF">2013-05-14T02:01:19Z</dcterms:modified>
</cp:coreProperties>
</file>